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0" r:id="rId2"/>
    <p:sldId id="335" r:id="rId3"/>
    <p:sldId id="334" r:id="rId4"/>
    <p:sldId id="333" r:id="rId5"/>
    <p:sldId id="315" r:id="rId6"/>
    <p:sldId id="336" r:id="rId7"/>
    <p:sldId id="314" r:id="rId8"/>
    <p:sldId id="316" r:id="rId9"/>
    <p:sldId id="322" r:id="rId10"/>
    <p:sldId id="337" r:id="rId11"/>
    <p:sldId id="340" r:id="rId12"/>
    <p:sldId id="341" r:id="rId13"/>
    <p:sldId id="321" r:id="rId14"/>
    <p:sldId id="338" r:id="rId15"/>
    <p:sldId id="306" r:id="rId16"/>
    <p:sldId id="332" r:id="rId17"/>
    <p:sldId id="310" r:id="rId18"/>
    <p:sldId id="339" r:id="rId19"/>
    <p:sldId id="295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" initials="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5"/>
    <p:restoredTop sz="96208"/>
  </p:normalViewPr>
  <p:slideViewPr>
    <p:cSldViewPr snapToGrid="0" snapToObjects="1">
      <p:cViewPr varScale="1">
        <p:scale>
          <a:sx n="110" d="100"/>
          <a:sy n="110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AF3F76-5EBE-6048-B178-C0C869D930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ED86D-6068-2B42-AD4B-92D0E8B260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50F576E-894C-EC44-A56A-1EDDCB045F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6D2A15BA-8572-954D-8927-F8B5AC3DB5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26C4A4-18B3-EC44-B349-9C73FBA31C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23E51B-868D-B24C-8AC1-20789C9D6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F24750B-E224-1A4B-8C1F-7A498F817B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Notizenplatzhalter 7">
            <a:extLst>
              <a:ext uri="{FF2B5EF4-FFF2-40B4-BE49-F238E27FC236}">
                <a16:creationId xmlns:a16="http://schemas.microsoft.com/office/drawing/2014/main" id="{71ED1F0B-0A41-984D-B453-53A2E2BE4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dunk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 b="1" i="0" cap="all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BFBC5-0534-D049-9599-E157002F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75485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aseline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de-DE"/>
              <a:t>Autor / Arbeitsgruppe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E5A92E-FF15-BF4B-8C3F-BCC0DCDF1A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aseline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de-DE"/>
              <a:t>4. November 2019</a:t>
            </a:r>
          </a:p>
        </p:txBody>
      </p:sp>
    </p:spTree>
    <p:extLst>
      <p:ext uri="{BB962C8B-B14F-4D97-AF65-F5344CB8AC3E}">
        <p14:creationId xmlns:p14="http://schemas.microsoft.com/office/powerpoint/2010/main" val="58365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Zwei Spalten farbig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80000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612" y="1548000"/>
            <a:ext cx="5157787" cy="720000"/>
          </a:xfrm>
          <a:solidFill>
            <a:schemeClr val="accent3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2600" b="1" baseline="0">
                <a:latin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0299"/>
            <a:ext cx="5157787" cy="4176000"/>
          </a:xfrm>
          <a:solidFill>
            <a:schemeClr val="accent3"/>
          </a:solidFill>
        </p:spPr>
        <p:txBody>
          <a:bodyPr/>
          <a:lstStyle>
            <a:lvl1pPr>
              <a:defRPr sz="2400" baseline="0">
                <a:latin typeface="Roboto" panose="02000000000000000000" pitchFamily="2" charset="0"/>
              </a:defRPr>
            </a:lvl1pPr>
            <a:lvl2pPr>
              <a:defRPr sz="2200"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024" y="1512000"/>
            <a:ext cx="5183188" cy="720000"/>
          </a:xfrm>
          <a:solidFill>
            <a:schemeClr val="accent5"/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2600" b="1" baseline="0">
                <a:latin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0299"/>
            <a:ext cx="5183188" cy="4176000"/>
          </a:xfrm>
          <a:solidFill>
            <a:schemeClr val="accent5"/>
          </a:solidFill>
        </p:spPr>
        <p:txBody>
          <a:bodyPr/>
          <a:lstStyle>
            <a:lvl1pPr>
              <a:defRPr sz="2400" baseline="0">
                <a:latin typeface="Roboto" panose="02000000000000000000" pitchFamily="2" charset="0"/>
              </a:defRPr>
            </a:lvl1pPr>
            <a:lvl2pPr>
              <a:defRPr sz="2200"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41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2000"/>
          </a:xfrm>
          <a:noFill/>
        </p:spPr>
        <p:txBody>
          <a:bodyPr anchor="t">
            <a:normAutofit/>
          </a:bodyPr>
          <a:lstStyle>
            <a:lvl1pPr>
              <a:defRPr sz="36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6048000"/>
          </a:xfrm>
          <a:solidFill>
            <a:schemeClr val="accent6"/>
          </a:solidFill>
        </p:spPr>
        <p:txBody>
          <a:bodyPr/>
          <a:lstStyle>
            <a:lvl1pPr>
              <a:defRPr sz="26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400" baseline="0">
                <a:solidFill>
                  <a:schemeClr val="bg1"/>
                </a:solidFill>
                <a:latin typeface="Roboto" panose="02000000000000000000" pitchFamily="2" charset="0"/>
              </a:defRPr>
            </a:lvl2pPr>
            <a:lvl3pPr>
              <a:defRPr sz="2200" baseline="0">
                <a:solidFill>
                  <a:schemeClr val="bg1"/>
                </a:solidFill>
                <a:latin typeface="Roboto" panose="02000000000000000000" pitchFamily="2" charset="0"/>
              </a:defRPr>
            </a:lvl3pPr>
            <a:lvl4pPr>
              <a:defRPr sz="2000" baseline="0">
                <a:solidFill>
                  <a:schemeClr val="bg1"/>
                </a:solidFill>
                <a:latin typeface="Roboto" panose="02000000000000000000" pitchFamily="2" charset="0"/>
              </a:defRPr>
            </a:lvl4pPr>
            <a:lvl5pPr>
              <a:defRPr sz="2000" baseline="0">
                <a:solidFill>
                  <a:schemeClr val="bg1"/>
                </a:solidFill>
                <a:latin typeface="Roboto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428000"/>
          </a:xfrm>
          <a:noFill/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5602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27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F59CE89-CD82-CC4F-836B-E5966921EC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273050"/>
            <a:ext cx="3895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 b="1" i="0" cap="all"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69676B-0B2A-D54C-A4B7-CDAD4038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75485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de-DE"/>
              <a:t>Autor / Arbeitsgruppe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19D7C-904E-E24E-8759-D825B3EB8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0000"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aseline="0" dirty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de-DE"/>
              <a:t>4. November 2019</a:t>
            </a:r>
          </a:p>
        </p:txBody>
      </p:sp>
    </p:spTree>
    <p:extLst>
      <p:ext uri="{BB962C8B-B14F-4D97-AF65-F5344CB8AC3E}">
        <p14:creationId xmlns:p14="http://schemas.microsoft.com/office/powerpoint/2010/main" val="185909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080000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8000"/>
            <a:ext cx="10515600" cy="5040000"/>
          </a:xfrm>
        </p:spPr>
        <p:txBody>
          <a:bodyPr/>
          <a:lstStyle>
            <a:lvl1pPr>
              <a:spcAft>
                <a:spcPts val="300"/>
              </a:spcAft>
              <a:defRPr sz="2600" baseline="0">
                <a:latin typeface="Roboto" panose="02000000000000000000" pitchFamily="2" charset="0"/>
              </a:defRPr>
            </a:lvl1pPr>
            <a:lvl2pPr>
              <a:spcAft>
                <a:spcPts val="300"/>
              </a:spcAft>
              <a:defRPr baseline="0">
                <a:latin typeface="Roboto" panose="02000000000000000000" pitchFamily="2" charset="0"/>
              </a:defRPr>
            </a:lvl2pPr>
            <a:lvl3pPr>
              <a:spcAft>
                <a:spcPts val="300"/>
              </a:spcAft>
              <a:defRPr baseline="0">
                <a:latin typeface="Roboto" panose="02000000000000000000" pitchFamily="2" charset="0"/>
              </a:defRPr>
            </a:lvl3pPr>
            <a:lvl4pPr>
              <a:spcAft>
                <a:spcPts val="300"/>
              </a:spcAft>
              <a:defRPr baseline="0">
                <a:latin typeface="Roboto" panose="02000000000000000000" pitchFamily="2" charset="0"/>
              </a:defRPr>
            </a:lvl4pPr>
            <a:lvl5pPr>
              <a:spcAft>
                <a:spcPts val="300"/>
              </a:spcAft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0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dunkel und 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  <a:solidFill>
            <a:schemeClr val="accent2"/>
          </a:solidFill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8000"/>
            <a:ext cx="10515600" cy="5040000"/>
          </a:xfrm>
        </p:spPr>
        <p:txBody>
          <a:bodyPr/>
          <a:lstStyle>
            <a:lvl1pPr>
              <a:defRPr sz="2600" baseline="0">
                <a:latin typeface="Roboto" panose="02000000000000000000" pitchFamily="2" charset="0"/>
              </a:defRPr>
            </a:lvl1pPr>
            <a:lvl2pPr>
              <a:defRPr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6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Highligh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8000"/>
            <a:ext cx="10515600" cy="5040000"/>
          </a:xfrm>
        </p:spPr>
        <p:txBody>
          <a:bodyPr/>
          <a:lstStyle>
            <a:lvl1pPr>
              <a:defRPr sz="2600" baseline="0">
                <a:latin typeface="Roboto" panose="02000000000000000000" pitchFamily="2" charset="0"/>
              </a:defRPr>
            </a:lvl1pPr>
            <a:lvl2pPr>
              <a:defRPr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wischen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1790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48000"/>
            <a:ext cx="5181600" cy="5040000"/>
          </a:xfrm>
        </p:spPr>
        <p:txBody>
          <a:bodyPr/>
          <a:lstStyle>
            <a:lvl1pPr>
              <a:defRPr sz="2600" baseline="0">
                <a:latin typeface="Roboto" panose="02000000000000000000" pitchFamily="2" charset="0"/>
              </a:defRPr>
            </a:lvl1pPr>
            <a:lvl2pPr>
              <a:defRPr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8000"/>
            <a:ext cx="5181600" cy="5040000"/>
          </a:xfrm>
        </p:spPr>
        <p:txBody>
          <a:bodyPr/>
          <a:lstStyle>
            <a:lvl1pPr>
              <a:defRPr sz="2600" baseline="0">
                <a:latin typeface="Roboto" panose="02000000000000000000" pitchFamily="2" charset="0"/>
              </a:defRPr>
            </a:lvl1pPr>
            <a:lvl2pPr>
              <a:defRPr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Spalten 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48000"/>
            <a:ext cx="5181600" cy="5040000"/>
          </a:xfrm>
          <a:solidFill>
            <a:schemeClr val="accent3"/>
          </a:solidFill>
        </p:spPr>
        <p:txBody>
          <a:bodyPr/>
          <a:lstStyle>
            <a:lvl1pPr>
              <a:defRPr sz="2600" baseline="0">
                <a:latin typeface="Roboto" panose="02000000000000000000" pitchFamily="2" charset="0"/>
              </a:defRPr>
            </a:lvl1pPr>
            <a:lvl2pPr>
              <a:defRPr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8000"/>
            <a:ext cx="5181600" cy="5040000"/>
          </a:xfrm>
          <a:solidFill>
            <a:schemeClr val="accent5"/>
          </a:solidFill>
        </p:spPr>
        <p:txBody>
          <a:bodyPr/>
          <a:lstStyle>
            <a:lvl1pPr>
              <a:defRPr sz="2600" baseline="0">
                <a:latin typeface="Roboto" panose="02000000000000000000" pitchFamily="2" charset="0"/>
              </a:defRPr>
            </a:lvl1pPr>
            <a:lvl2pPr>
              <a:defRPr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70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Spalten 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000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48000"/>
            <a:ext cx="3348000" cy="5040000"/>
          </a:xfrm>
          <a:solidFill>
            <a:schemeClr val="accent3"/>
          </a:solidFill>
        </p:spPr>
        <p:txBody>
          <a:bodyPr/>
          <a:lstStyle>
            <a:lvl1pPr>
              <a:defRPr sz="2400" baseline="0">
                <a:latin typeface="Roboto" panose="02000000000000000000" pitchFamily="2" charset="0"/>
              </a:defRPr>
            </a:lvl1pPr>
            <a:lvl2pPr>
              <a:defRPr sz="2200"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2000" y="1548000"/>
            <a:ext cx="3348000" cy="5040000"/>
          </a:xfrm>
          <a:solidFill>
            <a:schemeClr val="accent5"/>
          </a:solidFill>
        </p:spPr>
        <p:txBody>
          <a:bodyPr/>
          <a:lstStyle>
            <a:lvl1pPr>
              <a:defRPr sz="2400" baseline="0">
                <a:latin typeface="Roboto" panose="02000000000000000000" pitchFamily="2" charset="0"/>
              </a:defRPr>
            </a:lvl1pPr>
            <a:lvl2pPr>
              <a:defRPr sz="2200"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8005800" y="1548000"/>
            <a:ext cx="3348000" cy="5040000"/>
          </a:xfrm>
          <a:solidFill>
            <a:schemeClr val="accent4"/>
          </a:solidFill>
        </p:spPr>
        <p:txBody>
          <a:bodyPr tIns="72000"/>
          <a:lstStyle>
            <a:lvl1pPr>
              <a:defRPr sz="2400" baseline="0">
                <a:latin typeface="Roboto" panose="02000000000000000000" pitchFamily="2" charset="0"/>
              </a:defRPr>
            </a:lvl1pPr>
            <a:lvl2pPr>
              <a:defRPr sz="2200" baseline="0">
                <a:latin typeface="Roboto" panose="02000000000000000000" pitchFamily="2" charset="0"/>
              </a:defRPr>
            </a:lvl2pPr>
            <a:lvl3pPr>
              <a:defRPr baseline="0">
                <a:latin typeface="Roboto" panose="02000000000000000000" pitchFamily="2" charset="0"/>
              </a:defRPr>
            </a:lvl3pPr>
            <a:lvl4pPr>
              <a:defRPr baseline="0">
                <a:latin typeface="Roboto" panose="02000000000000000000" pitchFamily="2" charset="0"/>
              </a:defRPr>
            </a:lvl4pPr>
            <a:lvl5pPr>
              <a:defRPr baseline="0">
                <a:latin typeface="Roboto" panose="02000000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5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517BF87-3840-CF4C-A80F-412A7D9A0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5CDA400-32A6-F542-9568-D27DFAE75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547813"/>
            <a:ext cx="105156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144000" rIns="91440" bIns="14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4" r:id="rId4"/>
    <p:sldLayoutId id="2147483685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Roboto" panose="02000000000000000000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boto" panose="02000000000000000000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boto" panose="02000000000000000000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boto" panose="02000000000000000000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boto" panose="02000000000000000000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boto" panose="02000000000000000000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boto" panose="02000000000000000000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boto" panose="02000000000000000000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boto" panose="02000000000000000000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rosanbosch.com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18EF1-3B19-464C-805F-E873F623CD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Gymnasium </a:t>
            </a:r>
            <a:br>
              <a:rPr lang="de-DE" dirty="0"/>
            </a:br>
            <a:r>
              <a:rPr lang="de-DE" dirty="0"/>
              <a:t>kaiser-</a:t>
            </a:r>
            <a:r>
              <a:rPr lang="de-DE" dirty="0" err="1"/>
              <a:t>friedrich</a:t>
            </a:r>
            <a:r>
              <a:rPr lang="de-DE" dirty="0"/>
              <a:t>-ufer</a:t>
            </a:r>
          </a:p>
        </p:txBody>
      </p:sp>
      <p:sp>
        <p:nvSpPr>
          <p:cNvPr id="14338" name="Untertitel 2">
            <a:extLst>
              <a:ext uri="{FF2B5EF4-FFF2-40B4-BE49-F238E27FC236}">
                <a16:creationId xmlns:a16="http://schemas.microsoft.com/office/drawing/2014/main" id="{7BBEEDCE-9403-304C-B2EC-AC9F0B489B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de-DE" altLang="de-DE" sz="800" dirty="0"/>
          </a:p>
          <a:p>
            <a:r>
              <a:rPr lang="de-DE" altLang="de-DE" sz="4000" b="1" dirty="0">
                <a:solidFill>
                  <a:schemeClr val="accent5"/>
                </a:solidFill>
              </a:rPr>
              <a:t>Stand der Sanierung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E2F6AA-55F8-6842-9FC8-0248FEE3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6356350"/>
            <a:ext cx="9810750" cy="365125"/>
          </a:xfrm>
        </p:spPr>
        <p:txBody>
          <a:bodyPr/>
          <a:lstStyle/>
          <a:p>
            <a:pPr algn="ctr">
              <a:defRPr/>
            </a:pPr>
            <a:r>
              <a:rPr lang="de-DE" dirty="0"/>
              <a:t>Jörn Priebe | </a:t>
            </a:r>
            <a:r>
              <a:rPr lang="de-DE" sz="1400" dirty="0"/>
              <a:t>Stellvertretender Schulleiter </a:t>
            </a:r>
            <a:r>
              <a:rPr lang="de-DE" dirty="0"/>
              <a:t>&amp; Sabine Busch | </a:t>
            </a:r>
            <a:r>
              <a:rPr lang="de-DE" sz="1400" dirty="0"/>
              <a:t>Abteilungsleitung Schulentwicklung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Technische Ausstattung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978008-C098-CA47-93DC-0CF0B6003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274" name="Picture 10" descr="Interaktives Whiteboard - E-Board Touch">
            <a:extLst>
              <a:ext uri="{FF2B5EF4-FFF2-40B4-BE49-F238E27FC236}">
                <a16:creationId xmlns:a16="http://schemas.microsoft.com/office/drawing/2014/main" id="{3773FCD2-ECE1-4C45-A57D-0EBF9133F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31559"/>
            <a:ext cx="4615795" cy="461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Schließen mit einfarbiger Füllung">
            <a:extLst>
              <a:ext uri="{FF2B5EF4-FFF2-40B4-BE49-F238E27FC236}">
                <a16:creationId xmlns:a16="http://schemas.microsoft.com/office/drawing/2014/main" id="{055FD69F-C8B3-C34B-BD44-D2C45CB69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599" y="1792758"/>
            <a:ext cx="4293396" cy="429339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039B11-0967-B749-B4BC-C3BB5C38742D}"/>
              </a:ext>
            </a:extLst>
          </p:cNvPr>
          <p:cNvSpPr txBox="1"/>
          <p:nvPr/>
        </p:nvSpPr>
        <p:spPr>
          <a:xfrm>
            <a:off x="5759532" y="1631559"/>
            <a:ext cx="55942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"/>
              </a:rPr>
              <a:t>Warum haben wir uns dagegen entschieden?</a:t>
            </a:r>
          </a:p>
          <a:p>
            <a:endParaRPr lang="de-DE" sz="2000" dirty="0">
              <a:latin typeface="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frontales Präsentationsmedium sofern keine Verbindung über Apple TV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hohe Anschaffungs- und Folgekosten (Reparatur)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Störanfälligkeit (defekter Screen, Kalibrierung)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nur mit digitalen Stiften nutzbar (keine Doppelfunktion: analoges und digitales Whiteboard)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einheitliche Ausstattung KAIFU I EM</a:t>
            </a:r>
          </a:p>
          <a:p>
            <a:endParaRPr lang="de-DE" dirty="0">
              <a:latin typeface="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Technische Ausstattung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978008-C098-CA47-93DC-0CF0B6003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58A0808-D308-174E-BEE0-22829CF7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50" y="2349490"/>
            <a:ext cx="2390158" cy="282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eamer Deckenhalterung">
            <a:extLst>
              <a:ext uri="{FF2B5EF4-FFF2-40B4-BE49-F238E27FC236}">
                <a16:creationId xmlns:a16="http://schemas.microsoft.com/office/drawing/2014/main" id="{50DAEB96-A788-FE45-B779-9D5DE6B1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516" y="2763768"/>
            <a:ext cx="4497284" cy="19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pple iPad 2020 (8. Gen) (10.20 &quot;, 128 GB, Space Gray)">
            <a:extLst>
              <a:ext uri="{FF2B5EF4-FFF2-40B4-BE49-F238E27FC236}">
                <a16:creationId xmlns:a16="http://schemas.microsoft.com/office/drawing/2014/main" id="{DC3BAA22-D8E7-E146-826A-E0D286F56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r="18684"/>
          <a:stretch/>
        </p:blipFill>
        <p:spPr bwMode="auto">
          <a:xfrm>
            <a:off x="837748" y="2027569"/>
            <a:ext cx="1665392" cy="204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WLAN-Nutzung in neuen Oberland-Zügen - Bayerische Regiobahn">
            <a:extLst>
              <a:ext uri="{FF2B5EF4-FFF2-40B4-BE49-F238E27FC236}">
                <a16:creationId xmlns:a16="http://schemas.microsoft.com/office/drawing/2014/main" id="{DFA92A30-E4BB-B942-8443-65C4161B1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45" y="3711212"/>
            <a:ext cx="981735" cy="7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Laptop mit einfarbiger Füllung">
            <a:extLst>
              <a:ext uri="{FF2B5EF4-FFF2-40B4-BE49-F238E27FC236}">
                <a16:creationId xmlns:a16="http://schemas.microsoft.com/office/drawing/2014/main" id="{C948A378-0402-7A4F-8546-18E7D8190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748" y="4212290"/>
            <a:ext cx="1973093" cy="197309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50CDF5E-7501-374C-89AC-307B98594EBF}"/>
              </a:ext>
            </a:extLst>
          </p:cNvPr>
          <p:cNvSpPr txBox="1"/>
          <p:nvPr/>
        </p:nvSpPr>
        <p:spPr>
          <a:xfrm>
            <a:off x="3744192" y="5355771"/>
            <a:ext cx="652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"/>
              </a:rPr>
              <a:t>+ Zugang zum eigener Schulserver – KAIFU Cloud</a:t>
            </a:r>
          </a:p>
        </p:txBody>
      </p:sp>
    </p:spTree>
    <p:extLst>
      <p:ext uri="{BB962C8B-B14F-4D97-AF65-F5344CB8AC3E}">
        <p14:creationId xmlns:p14="http://schemas.microsoft.com/office/powerpoint/2010/main" val="575665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Technische Ausstattung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978008-C098-CA47-93DC-0CF0B6003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 descr="Präsentation mit Balkendiagramm mit einfarbiger Füllung">
            <a:extLst>
              <a:ext uri="{FF2B5EF4-FFF2-40B4-BE49-F238E27FC236}">
                <a16:creationId xmlns:a16="http://schemas.microsoft.com/office/drawing/2014/main" id="{29840474-E7C7-184A-BFB2-174F19387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6316" y="2074575"/>
            <a:ext cx="3986850" cy="3986850"/>
          </a:xfrm>
          <a:prstGeom prst="rect">
            <a:avLst/>
          </a:prstGeom>
        </p:spPr>
      </p:pic>
      <p:pic>
        <p:nvPicPr>
          <p:cNvPr id="8" name="Grafik 7" descr="Lehrer mit einfarbiger Füllung">
            <a:extLst>
              <a:ext uri="{FF2B5EF4-FFF2-40B4-BE49-F238E27FC236}">
                <a16:creationId xmlns:a16="http://schemas.microsoft.com/office/drawing/2014/main" id="{E2219473-A513-434E-AB1A-CA4C2D0F6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0532" y="1808725"/>
            <a:ext cx="1991750" cy="1991750"/>
          </a:xfrm>
          <a:prstGeom prst="rect">
            <a:avLst/>
          </a:prstGeom>
        </p:spPr>
      </p:pic>
      <p:pic>
        <p:nvPicPr>
          <p:cNvPr id="12" name="Grafik 11" descr="Gruppenbrainstorming mit einfarbiger Füllung">
            <a:extLst>
              <a:ext uri="{FF2B5EF4-FFF2-40B4-BE49-F238E27FC236}">
                <a16:creationId xmlns:a16="http://schemas.microsoft.com/office/drawing/2014/main" id="{B2ED9C97-25D3-BF40-88B5-E271A975C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210" y="4280673"/>
            <a:ext cx="1973739" cy="1973739"/>
          </a:xfrm>
          <a:prstGeom prst="rect">
            <a:avLst/>
          </a:prstGeom>
        </p:spPr>
      </p:pic>
      <p:pic>
        <p:nvPicPr>
          <p:cNvPr id="14" name="Grafik 13" descr="Klassenzimmer mit einfarbiger Füllung">
            <a:extLst>
              <a:ext uri="{FF2B5EF4-FFF2-40B4-BE49-F238E27FC236}">
                <a16:creationId xmlns:a16="http://schemas.microsoft.com/office/drawing/2014/main" id="{F12448E4-0A8F-194E-99C0-5E5775F6A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0586" y="1808724"/>
            <a:ext cx="2138364" cy="2138364"/>
          </a:xfrm>
          <a:prstGeom prst="rect">
            <a:avLst/>
          </a:prstGeom>
        </p:spPr>
      </p:pic>
      <p:pic>
        <p:nvPicPr>
          <p:cNvPr id="16" name="Grafik 15" descr="Benutzer mit einfarbiger Füllung">
            <a:extLst>
              <a:ext uri="{FF2B5EF4-FFF2-40B4-BE49-F238E27FC236}">
                <a16:creationId xmlns:a16="http://schemas.microsoft.com/office/drawing/2014/main" id="{DC0A55F7-F3F6-644D-B908-A9317D175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0151" y="4842124"/>
            <a:ext cx="1460933" cy="1460933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62359431-AEA1-8141-B5B9-8E18755367AD}"/>
              </a:ext>
            </a:extLst>
          </p:cNvPr>
          <p:cNvCxnSpPr/>
          <p:nvPr/>
        </p:nvCxnSpPr>
        <p:spPr>
          <a:xfrm flipH="1">
            <a:off x="8027719" y="2873829"/>
            <a:ext cx="1140032" cy="6768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CEA5364-9A7A-B548-9C2F-D6B6308CD7CC}"/>
              </a:ext>
            </a:extLst>
          </p:cNvPr>
          <p:cNvCxnSpPr>
            <a:cxnSpLocks/>
          </p:cNvCxnSpPr>
          <p:nvPr/>
        </p:nvCxnSpPr>
        <p:spPr>
          <a:xfrm>
            <a:off x="3131731" y="2804600"/>
            <a:ext cx="1111740" cy="62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2A5F090-4ADF-974A-BBB4-FBBF67AF9D11}"/>
              </a:ext>
            </a:extLst>
          </p:cNvPr>
          <p:cNvCxnSpPr>
            <a:cxnSpLocks/>
          </p:cNvCxnSpPr>
          <p:nvPr/>
        </p:nvCxnSpPr>
        <p:spPr>
          <a:xfrm flipV="1">
            <a:off x="3131731" y="4467627"/>
            <a:ext cx="1111740" cy="7027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2544F89D-75CC-A843-814A-919F7E18099A}"/>
              </a:ext>
            </a:extLst>
          </p:cNvPr>
          <p:cNvCxnSpPr>
            <a:cxnSpLocks/>
          </p:cNvCxnSpPr>
          <p:nvPr/>
        </p:nvCxnSpPr>
        <p:spPr>
          <a:xfrm flipH="1" flipV="1">
            <a:off x="8027719" y="4467627"/>
            <a:ext cx="1292432" cy="7027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723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Rückzugsorte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BD17A9-AEFD-8345-BE79-CA42F385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Inhaltsplatzhalter 4" descr="Ein Bild, das drinnen, ausgestaltet, mehrere enthält.&#10;&#10;Automatisch generierte Beschreibung">
            <a:extLst>
              <a:ext uri="{FF2B5EF4-FFF2-40B4-BE49-F238E27FC236}">
                <a16:creationId xmlns:a16="http://schemas.microsoft.com/office/drawing/2014/main" id="{1AF812D5-C2AA-0842-AE5A-E65B5DA38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38200" y="1548000"/>
            <a:ext cx="10515600" cy="39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8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/>
              <a:t>Kompartments</a:t>
            </a:r>
            <a:r>
              <a:rPr lang="de-DE" dirty="0"/>
              <a:t> | </a:t>
            </a:r>
            <a:r>
              <a:rPr lang="de-DE" sz="2400" dirty="0">
                <a:solidFill>
                  <a:schemeClr val="accent3"/>
                </a:solidFill>
              </a:rPr>
              <a:t>Grundidee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B1174D3-8760-934A-9642-13281E9534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9816" r="1476" b="7015"/>
          <a:stretch/>
        </p:blipFill>
        <p:spPr bwMode="auto">
          <a:xfrm>
            <a:off x="838200" y="1603169"/>
            <a:ext cx="6864817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BB9C8D4-2D68-6A4E-8589-1483F2C5CEF1}"/>
              </a:ext>
            </a:extLst>
          </p:cNvPr>
          <p:cNvSpPr txBox="1"/>
          <p:nvPr/>
        </p:nvSpPr>
        <p:spPr>
          <a:xfrm>
            <a:off x="7920842" y="1603169"/>
            <a:ext cx="34329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"/>
              </a:rPr>
              <a:t>Grundidee</a:t>
            </a:r>
          </a:p>
          <a:p>
            <a:endParaRPr lang="de-DE" sz="2000" dirty="0"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Lernkonzept (</a:t>
            </a:r>
            <a:r>
              <a:rPr lang="de-DE" sz="1400" dirty="0" err="1">
                <a:latin typeface=""/>
              </a:rPr>
              <a:t>Rosan</a:t>
            </a:r>
            <a:r>
              <a:rPr lang="de-DE" sz="1400" dirty="0">
                <a:latin typeface=""/>
              </a:rPr>
              <a:t> Bosch</a:t>
            </a:r>
            <a:r>
              <a:rPr lang="de-DE" sz="2000" dirty="0">
                <a:latin typeface="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000" dirty="0">
                <a:latin typeface=""/>
              </a:rPr>
              <a:t>multifunktional, flexibel, informell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000" dirty="0">
                <a:latin typeface=""/>
              </a:rPr>
              <a:t>Bewegungsanlässe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Entlastung der Klassenräume (Unterricht + Pausen)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Schule (Flure) als </a:t>
            </a:r>
            <a:r>
              <a:rPr lang="de-DE" sz="2000" dirty="0" err="1">
                <a:latin typeface=""/>
              </a:rPr>
              <a:t>Lernraum</a:t>
            </a:r>
            <a:r>
              <a:rPr lang="de-DE" sz="2000" dirty="0">
                <a:latin typeface=""/>
              </a:rPr>
              <a:t> </a:t>
            </a:r>
          </a:p>
          <a:p>
            <a:endParaRPr lang="de-DE" dirty="0">
              <a:latin typeface="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538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/>
              <a:t>Kompartments</a:t>
            </a:r>
            <a:r>
              <a:rPr lang="de-DE" dirty="0"/>
              <a:t> | </a:t>
            </a:r>
            <a:r>
              <a:rPr lang="de-DE" sz="2400" dirty="0">
                <a:solidFill>
                  <a:schemeClr val="accent3"/>
                </a:solidFill>
              </a:rPr>
              <a:t>Grundidee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BD17A9-AEFD-8345-BE79-CA42F385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 descr="Ein Bild, das Text, Karte, Himmel enthält.&#10;&#10;Automatisch generierte Beschreibung">
            <a:extLst>
              <a:ext uri="{FF2B5EF4-FFF2-40B4-BE49-F238E27FC236}">
                <a16:creationId xmlns:a16="http://schemas.microsoft.com/office/drawing/2014/main" id="{F67E35D6-293F-E84F-AAB0-C4B26752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47762"/>
            <a:ext cx="10515600" cy="3662238"/>
          </a:xfrm>
          <a:prstGeom prst="rect">
            <a:avLst/>
          </a:prstGeom>
        </p:spPr>
      </p:pic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4250887E-680A-F24C-8228-62D427D024FC}"/>
              </a:ext>
            </a:extLst>
          </p:cNvPr>
          <p:cNvSpPr/>
          <p:nvPr/>
        </p:nvSpPr>
        <p:spPr>
          <a:xfrm>
            <a:off x="4150023" y="3148716"/>
            <a:ext cx="2791466" cy="43732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8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/>
              <a:t>Kompartments</a:t>
            </a:r>
            <a:r>
              <a:rPr lang="de-DE" dirty="0"/>
              <a:t> | </a:t>
            </a:r>
            <a:r>
              <a:rPr lang="de-DE" sz="2400" dirty="0">
                <a:solidFill>
                  <a:schemeClr val="accent3"/>
                </a:solidFill>
              </a:rPr>
              <a:t>Ausstattungsvarianten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9A78F37-FB79-9743-90A0-E94DB88FE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02" b="9051"/>
          <a:stretch/>
        </p:blipFill>
        <p:spPr bwMode="auto">
          <a:xfrm>
            <a:off x="838200" y="1605482"/>
            <a:ext cx="6833261" cy="383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haltsplatzhalter 4" descr="Ein Bild, das Text, Wand, drinnen, Möbel enthält.&#10;&#10;Automatisch generierte Beschreibung">
            <a:extLst>
              <a:ext uri="{FF2B5EF4-FFF2-40B4-BE49-F238E27FC236}">
                <a16:creationId xmlns:a16="http://schemas.microsoft.com/office/drawing/2014/main" id="{8A8647CB-3D92-AC41-BBEE-3DDBDC811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784723" y="4161019"/>
            <a:ext cx="3498732" cy="228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A8B2510-7928-9F43-ABB4-B3D1D661B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784723" y="1712360"/>
            <a:ext cx="3484959" cy="218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8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Pausenhof Jahrgang 5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Ruhe- und Bewegungszonen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BD4B7AD-07B3-FE47-88B5-C5C290CE9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8664"/>
            <a:ext cx="6666828" cy="479421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C95D013-2D02-8147-A47F-CFA6A71A6BA9}"/>
              </a:ext>
            </a:extLst>
          </p:cNvPr>
          <p:cNvSpPr txBox="1"/>
          <p:nvPr/>
        </p:nvSpPr>
        <p:spPr>
          <a:xfrm>
            <a:off x="7754587" y="1698664"/>
            <a:ext cx="359921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"/>
              </a:rPr>
              <a:t>Ruhezonen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latin typeface=""/>
              </a:rPr>
              <a:t>Schulgarten mit Baumgruppe, Hochbeten, Wiese und Sitzgelegenheiten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latin typeface=""/>
              </a:rPr>
              <a:t>Baumgruppe mit Wiese</a:t>
            </a:r>
          </a:p>
          <a:p>
            <a:endParaRPr lang="de-DE" sz="2000" dirty="0">
              <a:latin typeface=""/>
            </a:endParaRPr>
          </a:p>
          <a:p>
            <a:r>
              <a:rPr lang="de-DE" sz="2000" b="1" dirty="0">
                <a:latin typeface=""/>
              </a:rPr>
              <a:t>Bewegungszonen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latin typeface=""/>
              </a:rPr>
              <a:t>Sportplatz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latin typeface=""/>
              </a:rPr>
              <a:t>Tischtennisplatten</a:t>
            </a:r>
          </a:p>
          <a:p>
            <a:pPr marL="285750" indent="-285750">
              <a:buFontTx/>
              <a:buChar char="-"/>
            </a:pPr>
            <a:r>
              <a:rPr lang="de-DE" sz="2000" dirty="0">
                <a:latin typeface=""/>
              </a:rPr>
              <a:t>Geschicklichkeitsbereiche</a:t>
            </a:r>
          </a:p>
          <a:p>
            <a:endParaRPr lang="de-DE" sz="2000" dirty="0"/>
          </a:p>
          <a:p>
            <a:r>
              <a:rPr lang="de-DE" sz="2000" dirty="0"/>
              <a:t>Fahrradständer in ausreichender Anzahl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5756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Gebäude Jahrgang 5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Ausstattung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3C8459-BD32-774A-952A-7D2A8D3C28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547813"/>
            <a:ext cx="6928262" cy="46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5379885-89FF-CA4F-B3F1-97E403F62A9F}"/>
              </a:ext>
            </a:extLst>
          </p:cNvPr>
          <p:cNvSpPr txBox="1"/>
          <p:nvPr/>
        </p:nvSpPr>
        <p:spPr>
          <a:xfrm>
            <a:off x="7908966" y="1547813"/>
            <a:ext cx="344483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"/>
              </a:rPr>
              <a:t>Ausstattung</a:t>
            </a:r>
          </a:p>
          <a:p>
            <a:endParaRPr lang="de-DE" sz="2000" b="1" dirty="0"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4 Klassenräume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2 Differenzierungsräume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WLAN I </a:t>
            </a:r>
            <a:r>
              <a:rPr lang="de-DE" sz="2000" dirty="0" err="1">
                <a:latin typeface=""/>
              </a:rPr>
              <a:t>Deckenbeamer</a:t>
            </a:r>
            <a:r>
              <a:rPr lang="de-DE" sz="2000" dirty="0">
                <a:latin typeface=""/>
              </a:rPr>
              <a:t> I Apple TV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1 Laptop-Wagen (30 MacBooks)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2 iPad-Wagen (30 iPads)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"/>
            </a:endParaRPr>
          </a:p>
          <a:p>
            <a:r>
              <a:rPr lang="de-DE" sz="1600" dirty="0">
                <a:latin typeface=""/>
              </a:rPr>
              <a:t>Das Gebäude der 5. Klassen wird nicht saniert.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6219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6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Zeitplan der Sanierung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 Vorhaben – Aktueller Stand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84727C4-9E8C-7449-AEF3-8B493D5CF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7621" y="2489870"/>
            <a:ext cx="2952337" cy="295233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FD01588-889D-7543-B943-8C730BF9D869}"/>
              </a:ext>
            </a:extLst>
          </p:cNvPr>
          <p:cNvSpPr txBox="1"/>
          <p:nvPr/>
        </p:nvSpPr>
        <p:spPr>
          <a:xfrm>
            <a:off x="838200" y="1721922"/>
            <a:ext cx="35794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"/>
              </a:rPr>
              <a:t>Vorhaben</a:t>
            </a:r>
          </a:p>
          <a:p>
            <a:endParaRPr lang="de-DE" sz="2000" dirty="0">
              <a:latin typeface=""/>
            </a:endParaRPr>
          </a:p>
          <a:p>
            <a:r>
              <a:rPr lang="de-DE" sz="2000" dirty="0">
                <a:latin typeface=""/>
              </a:rPr>
              <a:t>Denkmalgerechte Sanierung</a:t>
            </a:r>
          </a:p>
          <a:p>
            <a:endParaRPr lang="de-DE" sz="2000" dirty="0"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TGA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Sanitäranlagen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Farbkonzept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Digitalisierung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"/>
              </a:rPr>
              <a:t>Kompartments</a:t>
            </a:r>
            <a:endParaRPr lang="de-DE" sz="2000" dirty="0"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"/>
              </a:rPr>
              <a:t>Akkustik</a:t>
            </a:r>
            <a:endParaRPr lang="de-DE" sz="2000" dirty="0"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Multifunktionale Fachräume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Schulhof Jg. 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744B09D-C41D-7E49-A681-82778F229F4B}"/>
              </a:ext>
            </a:extLst>
          </p:cNvPr>
          <p:cNvSpPr txBox="1"/>
          <p:nvPr/>
        </p:nvSpPr>
        <p:spPr>
          <a:xfrm>
            <a:off x="7774381" y="1757548"/>
            <a:ext cx="35794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"/>
              </a:rPr>
              <a:t>Aktueller Stand</a:t>
            </a:r>
          </a:p>
          <a:p>
            <a:endParaRPr lang="de-DE" sz="2000" dirty="0">
              <a:solidFill>
                <a:schemeClr val="accent6"/>
              </a:solidFill>
              <a:latin typeface=""/>
            </a:endParaRPr>
          </a:p>
          <a:p>
            <a:r>
              <a:rPr lang="de-DE" sz="2000" b="1" dirty="0">
                <a:solidFill>
                  <a:schemeClr val="accent6"/>
                </a:solidFill>
                <a:latin typeface=""/>
              </a:rPr>
              <a:t>Sanierung ist im Zeitplan!</a:t>
            </a:r>
          </a:p>
          <a:p>
            <a:endParaRPr lang="de-DE" sz="2000" dirty="0">
              <a:solidFill>
                <a:schemeClr val="accent6"/>
              </a:solidFill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Westflügel Mitte März</a:t>
            </a:r>
          </a:p>
          <a:p>
            <a:r>
              <a:rPr lang="de-DE" sz="2000" dirty="0">
                <a:latin typeface="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Südflügel Mitte Mai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Fassade Mitte Mai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"/>
              </a:rPr>
              <a:t>Schulhof Mitte Juni</a:t>
            </a:r>
          </a:p>
          <a:p>
            <a:endParaRPr lang="de-DE" sz="2000" dirty="0">
              <a:solidFill>
                <a:schemeClr val="accent6"/>
              </a:solidFill>
              <a:latin typeface=""/>
            </a:endParaRPr>
          </a:p>
          <a:p>
            <a:endParaRPr lang="de-DE" sz="2000" dirty="0">
              <a:solidFill>
                <a:schemeClr val="accent6"/>
              </a:solidFill>
              <a:latin typeface=""/>
            </a:endParaRPr>
          </a:p>
          <a:p>
            <a:endParaRPr lang="de-DE" sz="2000" dirty="0">
              <a:solidFill>
                <a:schemeClr val="accent6"/>
              </a:solidFill>
              <a:latin typeface=""/>
            </a:endParaRPr>
          </a:p>
          <a:p>
            <a:endParaRPr lang="de-DE" sz="2000" dirty="0">
              <a:latin typeface=""/>
            </a:endParaRPr>
          </a:p>
        </p:txBody>
      </p:sp>
      <p:pic>
        <p:nvPicPr>
          <p:cNvPr id="7" name="Grafik 6" descr="Häkchen mit einfarbiger Füllung">
            <a:extLst>
              <a:ext uri="{FF2B5EF4-FFF2-40B4-BE49-F238E27FC236}">
                <a16:creationId xmlns:a16="http://schemas.microsoft.com/office/drawing/2014/main" id="{23F0CCF1-7EC0-8348-841F-4803B6A7F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7796" y="2959431"/>
            <a:ext cx="383166" cy="383166"/>
          </a:xfrm>
          <a:prstGeom prst="rect">
            <a:avLst/>
          </a:prstGeom>
        </p:spPr>
      </p:pic>
      <p:pic>
        <p:nvPicPr>
          <p:cNvPr id="8" name="Grafik 7" descr="Häkchen mit einfarbiger Füllung">
            <a:extLst>
              <a:ext uri="{FF2B5EF4-FFF2-40B4-BE49-F238E27FC236}">
                <a16:creationId xmlns:a16="http://schemas.microsoft.com/office/drawing/2014/main" id="{EC9762E7-6140-6D44-ABC5-7F3A43CC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5135" y="3582194"/>
            <a:ext cx="383166" cy="383166"/>
          </a:xfrm>
          <a:prstGeom prst="rect">
            <a:avLst/>
          </a:prstGeom>
        </p:spPr>
      </p:pic>
      <p:pic>
        <p:nvPicPr>
          <p:cNvPr id="9" name="Grafik 8" descr="Häkchen mit einfarbiger Füllung">
            <a:extLst>
              <a:ext uri="{FF2B5EF4-FFF2-40B4-BE49-F238E27FC236}">
                <a16:creationId xmlns:a16="http://schemas.microsoft.com/office/drawing/2014/main" id="{0C40F5BE-1EB8-024A-BFB5-2BE83655D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3006" y="4204957"/>
            <a:ext cx="383166" cy="383166"/>
          </a:xfrm>
          <a:prstGeom prst="rect">
            <a:avLst/>
          </a:prstGeom>
        </p:spPr>
      </p:pic>
      <p:pic>
        <p:nvPicPr>
          <p:cNvPr id="10" name="Grafik 9" descr="Häkchen mit einfarbiger Füllung">
            <a:extLst>
              <a:ext uri="{FF2B5EF4-FFF2-40B4-BE49-F238E27FC236}">
                <a16:creationId xmlns:a16="http://schemas.microsoft.com/office/drawing/2014/main" id="{F2B7427A-B7CE-AA4F-A4EE-F37DE09E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5135" y="4837836"/>
            <a:ext cx="383166" cy="3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5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Grundkonzept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BD17A9-AEFD-8345-BE79-CA42F385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dirty="0" err="1">
                <a:hlinkClick r:id="rId2"/>
              </a:rPr>
              <a:t>Rosan</a:t>
            </a:r>
            <a:r>
              <a:rPr lang="de-DE" sz="2000" dirty="0">
                <a:hlinkClick r:id="rId2"/>
              </a:rPr>
              <a:t> Bosch</a:t>
            </a:r>
            <a:r>
              <a:rPr lang="de-DE" sz="2000" dirty="0"/>
              <a:t>, eine im Schulbau international tätige dänische Architektin, plant ihre Gebäude so, dass 6 verschiedene (Lern-)Bedürfnisse berücksichtigt werden:</a:t>
            </a:r>
          </a:p>
          <a:p>
            <a:pPr marL="0" indent="0">
              <a:buNone/>
            </a:pPr>
            <a:endParaRPr lang="de-DE" sz="1000" dirty="0"/>
          </a:p>
          <a:p>
            <a:r>
              <a:rPr lang="de-DE" sz="1800" dirty="0"/>
              <a:t>Cave I Höhle   </a:t>
            </a:r>
            <a:r>
              <a:rPr lang="de-DE" sz="1800" dirty="0">
                <a:sym typeface="Wingdings" pitchFamily="2" charset="2"/>
              </a:rPr>
              <a:t> Einzelarbeit aber mit Kontakt zur Gruppe</a:t>
            </a:r>
            <a:endParaRPr lang="de-DE" sz="1800" dirty="0"/>
          </a:p>
          <a:p>
            <a:r>
              <a:rPr lang="de-DE" sz="1800" dirty="0" err="1"/>
              <a:t>Campfire</a:t>
            </a:r>
            <a:r>
              <a:rPr lang="de-DE" sz="1800" dirty="0"/>
              <a:t> I Lagerfeuer  </a:t>
            </a:r>
            <a:r>
              <a:rPr lang="de-DE" sz="1800" dirty="0">
                <a:sym typeface="Wingdings" pitchFamily="2" charset="2"/>
              </a:rPr>
              <a:t> Arbeit in Kleingruppen</a:t>
            </a:r>
            <a:endParaRPr lang="de-DE" sz="1800" dirty="0"/>
          </a:p>
          <a:p>
            <a:r>
              <a:rPr lang="de-DE" sz="1800" dirty="0" err="1"/>
              <a:t>Watering</a:t>
            </a:r>
            <a:r>
              <a:rPr lang="de-DE" sz="1800" dirty="0"/>
              <a:t> Hole I Brunnen  </a:t>
            </a:r>
            <a:r>
              <a:rPr lang="de-DE" sz="1800" dirty="0">
                <a:sym typeface="Wingdings" pitchFamily="2" charset="2"/>
              </a:rPr>
              <a:t> informeller Austausch</a:t>
            </a:r>
            <a:endParaRPr lang="de-DE" sz="1800" dirty="0"/>
          </a:p>
          <a:p>
            <a:r>
              <a:rPr lang="de-DE" sz="1800" dirty="0"/>
              <a:t>Mountain Top I Berggipfel   </a:t>
            </a:r>
            <a:r>
              <a:rPr lang="de-DE" sz="1800" dirty="0">
                <a:sym typeface="Wingdings" pitchFamily="2" charset="2"/>
              </a:rPr>
              <a:t> </a:t>
            </a:r>
            <a:r>
              <a:rPr lang="de-DE" sz="1800" dirty="0" err="1">
                <a:sym typeface="Wingdings" pitchFamily="2" charset="2"/>
              </a:rPr>
              <a:t>Lehrer:innen</a:t>
            </a:r>
            <a:r>
              <a:rPr lang="de-DE" sz="1800" dirty="0">
                <a:sym typeface="Wingdings" pitchFamily="2" charset="2"/>
              </a:rPr>
              <a:t>- oder </a:t>
            </a:r>
            <a:r>
              <a:rPr lang="de-DE" sz="1800" dirty="0" err="1">
                <a:sym typeface="Wingdings" pitchFamily="2" charset="2"/>
              </a:rPr>
              <a:t>Schüler:innenvortrag</a:t>
            </a:r>
            <a:endParaRPr lang="de-DE" sz="1800" dirty="0"/>
          </a:p>
          <a:p>
            <a:r>
              <a:rPr lang="de-DE" sz="1800" dirty="0"/>
              <a:t>Hands On I prakt. Arbeiten  </a:t>
            </a:r>
            <a:r>
              <a:rPr lang="de-DE" sz="1800" dirty="0">
                <a:sym typeface="Wingdings" pitchFamily="2" charset="2"/>
              </a:rPr>
              <a:t> wird hauptsächlich in Fachräumen verwirklicht</a:t>
            </a:r>
            <a:endParaRPr lang="de-DE" sz="1800" dirty="0"/>
          </a:p>
          <a:p>
            <a:r>
              <a:rPr lang="de-DE" sz="1800" dirty="0"/>
              <a:t>Movement I Bewegung  </a:t>
            </a:r>
            <a:r>
              <a:rPr lang="de-DE" sz="1800" dirty="0">
                <a:sym typeface="Wingdings" pitchFamily="2" charset="2"/>
              </a:rPr>
              <a:t> Schuleinrichtung und –Organisation, die Bewegung zulässt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2000" dirty="0"/>
              <a:t>Wir brauchen also Räume, die sowohl für frontale Phasen geeignet sind, als auch Platz für Rückzug und Austausch in Kleingruppen bieten.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62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Anforderungen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BD17A9-AEFD-8345-BE79-CA42F385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Die Klassenräume sollen so gestaltet werden, dass sie</a:t>
            </a:r>
          </a:p>
          <a:p>
            <a:pPr marL="0" indent="0">
              <a:buNone/>
            </a:pPr>
            <a:endParaRPr lang="de-DE" dirty="0">
              <a:sym typeface="Wingdings" pitchFamily="2" charset="2"/>
            </a:endParaRPr>
          </a:p>
          <a:p>
            <a:pPr lvl="1"/>
            <a:r>
              <a:rPr lang="de-DE" sz="2600" b="1" dirty="0">
                <a:sym typeface="Wingdings" pitchFamily="2" charset="2"/>
              </a:rPr>
              <a:t>funktional</a:t>
            </a:r>
          </a:p>
          <a:p>
            <a:pPr lvl="1"/>
            <a:r>
              <a:rPr lang="de-DE" sz="2600" b="1" dirty="0">
                <a:sym typeface="Wingdings" pitchFamily="2" charset="2"/>
              </a:rPr>
              <a:t>flexibel </a:t>
            </a:r>
          </a:p>
          <a:p>
            <a:pPr lvl="1"/>
            <a:r>
              <a:rPr lang="de-DE" sz="2600" b="1" dirty="0">
                <a:sym typeface="Wingdings" pitchFamily="2" charset="2"/>
              </a:rPr>
              <a:t>zukunftsfähig </a:t>
            </a:r>
          </a:p>
          <a:p>
            <a:pPr marL="457200" lvl="1" indent="0">
              <a:buNone/>
            </a:pPr>
            <a:endParaRPr lang="de-DE" sz="26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sind.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0830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Tische &amp; Stühle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BD17A9-AEFD-8345-BE79-CA42F385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Inhaltsplatzhalter 4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9591BBC9-763D-5C4F-8B37-7D0D0011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67"/>
          <a:stretch/>
        </p:blipFill>
        <p:spPr bwMode="auto">
          <a:xfrm>
            <a:off x="838201" y="1548000"/>
            <a:ext cx="10515599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42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Tische &amp; Stühle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DCAEB99-671D-014F-8A04-34D400956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0" t="3425" r="1127"/>
          <a:stretch/>
        </p:blipFill>
        <p:spPr bwMode="auto">
          <a:xfrm>
            <a:off x="838200" y="1646076"/>
            <a:ext cx="10515599" cy="325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55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Alternative Arbeitsplätze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BD17A9-AEFD-8345-BE79-CA42F385D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Inhaltsplatzhalter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535AB6A6-5B4C-1E40-B3B7-3BC298E6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19140" y="2318493"/>
            <a:ext cx="5138191" cy="34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E6FCD0A-89AF-4946-83D8-E3D390143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40699"/>
            <a:ext cx="5384470" cy="50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51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 err="1">
                <a:solidFill>
                  <a:schemeClr val="accent3"/>
                </a:solidFill>
              </a:rPr>
              <a:t>Zap</a:t>
            </a:r>
            <a:r>
              <a:rPr lang="de-DE" sz="2400" dirty="0">
                <a:solidFill>
                  <a:schemeClr val="accent3"/>
                </a:solidFill>
              </a:rPr>
              <a:t> </a:t>
            </a:r>
            <a:r>
              <a:rPr lang="de-DE" sz="2400" dirty="0" err="1">
                <a:solidFill>
                  <a:schemeClr val="accent3"/>
                </a:solidFill>
              </a:rPr>
              <a:t>Conzept</a:t>
            </a:r>
            <a:endParaRPr lang="de-DE" sz="2400" dirty="0">
              <a:solidFill>
                <a:schemeClr val="accent3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BD17A9-AEFD-8345-BE79-CA42F385D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696"/>
            <a:ext cx="4617069" cy="3187519"/>
          </a:xfrm>
        </p:spPr>
        <p:txBody>
          <a:bodyPr/>
          <a:lstStyle/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endParaRPr lang="de-DE" sz="1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D00AFDF-014E-E34F-BAE1-195E1C47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27" y="1584388"/>
            <a:ext cx="3517900" cy="23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4951CE-67C6-0046-97DA-370F71DB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02" y="1597525"/>
            <a:ext cx="3463998" cy="23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0F577BE-3B42-BA42-B86F-0DA58A18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61" y="4024115"/>
            <a:ext cx="4146400" cy="23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ork playground Innovativ: Zap Concept">
            <a:extLst>
              <a:ext uri="{FF2B5EF4-FFF2-40B4-BE49-F238E27FC236}">
                <a16:creationId xmlns:a16="http://schemas.microsoft.com/office/drawing/2014/main" id="{69C5D19A-196A-7D4F-884F-BB142F794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191" y="4024115"/>
            <a:ext cx="3960311" cy="235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33D6D31-FCD6-5B4D-A8D5-7B521B1F8B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35450" y="1568450"/>
            <a:ext cx="37211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F4ABAD5-33C8-1642-B19B-29C70CCD12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7850" y="1720850"/>
            <a:ext cx="37211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F5C059-AA6F-F447-B34A-AE40FEEAA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185" y="1597525"/>
            <a:ext cx="2794564" cy="228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7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7A0DA-C82D-314D-B6DB-C51BD9B3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Ausstattung der Klassenräume </a:t>
            </a:r>
            <a:r>
              <a:rPr lang="de-DE" dirty="0"/>
              <a:t>| </a:t>
            </a:r>
            <a:r>
              <a:rPr lang="de-DE" sz="2400" dirty="0">
                <a:solidFill>
                  <a:schemeClr val="accent3"/>
                </a:solidFill>
              </a:rPr>
              <a:t>Tafelsysteme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9D3EAB-17E4-5542-B271-584BF47FE9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93273"/>
            <a:ext cx="3734791" cy="12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5FC6B552-5DCD-FE40-80A2-EED6D8571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7" t="43036" r="23406" b="19502"/>
          <a:stretch/>
        </p:blipFill>
        <p:spPr bwMode="auto">
          <a:xfrm>
            <a:off x="838200" y="2986351"/>
            <a:ext cx="3734792" cy="140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968782A-4ACA-054A-B470-FE1BEBC7E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88" y="1593272"/>
            <a:ext cx="6304812" cy="421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7D5DA5-93B9-3845-9776-2191FBD202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37" t="26148" r="21591" b="39740"/>
          <a:stretch/>
        </p:blipFill>
        <p:spPr>
          <a:xfrm>
            <a:off x="796206" y="4541683"/>
            <a:ext cx="3776785" cy="126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9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aifu">
      <a:dk1>
        <a:srgbClr val="000000"/>
      </a:dk1>
      <a:lt1>
        <a:srgbClr val="FFFFFF"/>
      </a:lt1>
      <a:dk2>
        <a:srgbClr val="094B4C"/>
      </a:dk2>
      <a:lt2>
        <a:srgbClr val="EEECE1"/>
      </a:lt2>
      <a:accent1>
        <a:srgbClr val="094B4C"/>
      </a:accent1>
      <a:accent2>
        <a:srgbClr val="00716E"/>
      </a:accent2>
      <a:accent3>
        <a:srgbClr val="A7B254"/>
      </a:accent3>
      <a:accent4>
        <a:srgbClr val="62C1CE"/>
      </a:accent4>
      <a:accent5>
        <a:srgbClr val="EDC848"/>
      </a:accent5>
      <a:accent6>
        <a:srgbClr val="D93E46"/>
      </a:accent6>
      <a:hlink>
        <a:srgbClr val="00716E"/>
      </a:hlink>
      <a:folHlink>
        <a:srgbClr val="A7B2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AEF3D96-05E6-1E4B-A553-3456A52C1DC1}" vid="{C38CD480-4DFD-654C-9805-D88887CB08D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406</Words>
  <Application>Microsoft Macintosh PowerPoint</Application>
  <PresentationFormat>Breitbild</PresentationFormat>
  <Paragraphs>113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Roboto</vt:lpstr>
      <vt:lpstr>Calibri</vt:lpstr>
      <vt:lpstr>Arial</vt:lpstr>
      <vt:lpstr>Courier New</vt:lpstr>
      <vt:lpstr>Office</vt:lpstr>
      <vt:lpstr>Gymnasium  kaiser-friedrich-ufer</vt:lpstr>
      <vt:lpstr>Zeitplan der Sanierung |  Vorhaben – Aktueller Stand</vt:lpstr>
      <vt:lpstr>Ausstattung der Klassenräume | Grundkonzept</vt:lpstr>
      <vt:lpstr>Ausstattung der Klassenräume | Anforderungen</vt:lpstr>
      <vt:lpstr>Ausstattung der Klassenräume | Tische &amp; Stühle</vt:lpstr>
      <vt:lpstr>Ausstattung der Klassenräume | Tische &amp; Stühle</vt:lpstr>
      <vt:lpstr>Ausstattung der Klassenräume | Alternative Arbeitsplätze</vt:lpstr>
      <vt:lpstr>Ausstattung der Klassenräume | Zap Conzept</vt:lpstr>
      <vt:lpstr>Ausstattung der Klassenräume | Tafelsysteme</vt:lpstr>
      <vt:lpstr>Ausstattung der Klassenräume | Technische Ausstattung</vt:lpstr>
      <vt:lpstr>Ausstattung der Klassenräume | Technische Ausstattung</vt:lpstr>
      <vt:lpstr>Ausstattung der Klassenräume | Technische Ausstattung</vt:lpstr>
      <vt:lpstr>Ausstattung der Klassenräume | Rückzugsorte</vt:lpstr>
      <vt:lpstr>Kompartments | Grundidee</vt:lpstr>
      <vt:lpstr>Kompartments | Grundidee</vt:lpstr>
      <vt:lpstr>Kompartments | Ausstattungsvarianten</vt:lpstr>
      <vt:lpstr>Pausenhof Jahrgang 5 | Ruhe- und Bewegungszonen</vt:lpstr>
      <vt:lpstr>Gebäude Jahrgang 5 | Ausstattung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Michele</dc:creator>
  <cp:lastModifiedBy>Jörn Priebe</cp:lastModifiedBy>
  <cp:revision>47</cp:revision>
  <dcterms:created xsi:type="dcterms:W3CDTF">2019-11-06T22:30:20Z</dcterms:created>
  <dcterms:modified xsi:type="dcterms:W3CDTF">2022-01-25T13:35:42Z</dcterms:modified>
</cp:coreProperties>
</file>